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8" r:id="rId3"/>
    <p:sldId id="263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52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E9DA6-6184-437A-A76F-08452B9A4EB0}" type="datetimeFigureOut">
              <a:rPr lang="en-CA" smtClean="0"/>
              <a:t>16/04/2021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D0BFE7-38EB-4719-94E5-FE752A3178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62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C545-4707-40C4-9378-85649A0E69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C545-4707-40C4-9378-85649A0E69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2F9BE-6624-4807-A8CD-AAC1ADD1ED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0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7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7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8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7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6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4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2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2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600" y="3043053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3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9" y="6446523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E394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>
                <a:solidFill>
                  <a:srgbClr val="2E3948"/>
                </a:solidFill>
              </a:rPr>
              <a:pPr/>
              <a:t>‹#›</a:t>
            </a:fld>
            <a:endParaRPr lang="en-US" dirty="0">
              <a:solidFill>
                <a:srgbClr val="2E3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60" y="6446841"/>
            <a:ext cx="511369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4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41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446841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41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Vic@kobensystem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D9601E-74EC-42A4-9CC0-41F4C737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796" y="1295400"/>
            <a:ext cx="2176670" cy="46214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Energy Hub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94238" y="76200"/>
            <a:ext cx="4446258" cy="6629400"/>
          </a:xfrm>
        </p:spPr>
        <p:txBody>
          <a:bodyPr>
            <a:noAutofit/>
          </a:bodyPr>
          <a:lstStyle/>
          <a:p>
            <a:r>
              <a:rPr lang="en-CA" dirty="0"/>
              <a:t>GENIUS </a:t>
            </a:r>
            <a:r>
              <a:rPr lang="en-CA" dirty="0" smtClean="0"/>
              <a:t>Energy Hub </a:t>
            </a:r>
            <a:r>
              <a:rPr lang="en-CA" dirty="0"/>
              <a:t>- An innovative solid state electricity panel replaces the </a:t>
            </a:r>
            <a:r>
              <a:rPr lang="en-CA" dirty="0" smtClean="0"/>
              <a:t>century-old </a:t>
            </a:r>
            <a:r>
              <a:rPr lang="en-CA" dirty="0"/>
              <a:t>breaker </a:t>
            </a:r>
            <a:r>
              <a:rPr lang="en-CA" dirty="0" smtClean="0"/>
              <a:t>panel.</a:t>
            </a:r>
            <a:endParaRPr lang="en-CA" dirty="0"/>
          </a:p>
          <a:p>
            <a:r>
              <a:rPr lang="en-CA" dirty="0" smtClean="0"/>
              <a:t>GENIUS provides </a:t>
            </a:r>
            <a:r>
              <a:rPr lang="en-CA" dirty="0"/>
              <a:t>the </a:t>
            </a:r>
            <a:r>
              <a:rPr lang="en-CA" dirty="0" smtClean="0"/>
              <a:t>end user with </a:t>
            </a:r>
            <a:r>
              <a:rPr lang="en-CA" dirty="0"/>
              <a:t>a </a:t>
            </a:r>
            <a:r>
              <a:rPr lang="en-CA" dirty="0" smtClean="0"/>
              <a:t>unified central </a:t>
            </a:r>
            <a:r>
              <a:rPr lang="en-CA" dirty="0"/>
              <a:t>electricity gateway.</a:t>
            </a:r>
          </a:p>
          <a:p>
            <a:r>
              <a:rPr lang="en-CA" dirty="0"/>
              <a:t>Using advanced and reliable electrical switching and </a:t>
            </a:r>
            <a:r>
              <a:rPr lang="en-CA" dirty="0" smtClean="0"/>
              <a:t>communication technology</a:t>
            </a:r>
            <a:r>
              <a:rPr lang="en-CA" dirty="0"/>
              <a:t>, </a:t>
            </a:r>
            <a:r>
              <a:rPr lang="en-CA" dirty="0" smtClean="0"/>
              <a:t> </a:t>
            </a:r>
            <a:r>
              <a:rPr lang="en-CA" dirty="0"/>
              <a:t>GENIUS </a:t>
            </a:r>
            <a:r>
              <a:rPr lang="en-CA" dirty="0" smtClean="0"/>
              <a:t>manages </a:t>
            </a:r>
            <a:r>
              <a:rPr lang="en-CA" dirty="0"/>
              <a:t>the entire electricity </a:t>
            </a:r>
            <a:r>
              <a:rPr lang="en-CA" dirty="0" smtClean="0"/>
              <a:t>network and integrated resources down </a:t>
            </a:r>
            <a:r>
              <a:rPr lang="en-CA" dirty="0"/>
              <a:t>to each single circuit </a:t>
            </a:r>
            <a:r>
              <a:rPr lang="en-CA" dirty="0" smtClean="0"/>
              <a:t>from </a:t>
            </a:r>
            <a:r>
              <a:rPr lang="en-CA" dirty="0"/>
              <a:t>a single point.</a:t>
            </a:r>
          </a:p>
          <a:p>
            <a:r>
              <a:rPr lang="en-CA" dirty="0" smtClean="0"/>
              <a:t>GENIUS is revenue grade approved by </a:t>
            </a:r>
            <a:r>
              <a:rPr lang="en-CA" dirty="0"/>
              <a:t>Weights and Measures </a:t>
            </a:r>
            <a:r>
              <a:rPr lang="en-CA" dirty="0" smtClean="0"/>
              <a:t>USA and Measurement Canada</a:t>
            </a:r>
            <a:r>
              <a:rPr lang="en-CA" sz="2400" dirty="0" smtClean="0"/>
              <a:t>.</a:t>
            </a:r>
          </a:p>
          <a:p>
            <a:r>
              <a:rPr lang="en-CA" b="1" i="1" dirty="0" smtClean="0"/>
              <a:t>The original smart panel!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15 Years of proven 100% uptime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Deployed in 7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Easiest technology to install and use</a:t>
            </a: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0" y="2362202"/>
            <a:ext cx="2766902" cy="167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2"/>
            <a:ext cx="3352800" cy="539801"/>
          </a:xfrm>
          <a:prstGeom prst="rect">
            <a:avLst/>
          </a:prstGeom>
        </p:spPr>
      </p:pic>
      <p:sp>
        <p:nvSpPr>
          <p:cNvPr id="2" name="AutoShape 5" descr="compan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86400"/>
            <a:ext cx="2857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4572000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bg1"/>
                </a:solidFill>
              </a:rPr>
              <a:t>“This panel is unlike any other technology available to home owners.”</a:t>
            </a:r>
            <a:endParaRPr lang="en-CA" sz="1600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Users\Victor\Desktop\KSI\Marketing\Brand Assets\Logo's\GENIUS Logo\Genius_k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8" y="914400"/>
            <a:ext cx="2282825" cy="3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6096000"/>
            <a:ext cx="27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solidFill>
                  <a:schemeClr val="bg1"/>
                </a:solidFill>
                <a:hlinkClick r:id="rId7"/>
              </a:rPr>
              <a:t>Vic@kobensystems.com</a:t>
            </a:r>
            <a:endParaRPr lang="en-CA" sz="1400" dirty="0" smtClean="0">
              <a:solidFill>
                <a:schemeClr val="bg1"/>
              </a:solidFill>
            </a:endParaRPr>
          </a:p>
          <a:p>
            <a:pPr algn="ctr"/>
            <a:r>
              <a:rPr lang="en-CA" sz="1400" dirty="0" smtClean="0">
                <a:solidFill>
                  <a:schemeClr val="bg1"/>
                </a:solidFill>
              </a:rPr>
              <a:t>416-935-1922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D9601E-74EC-42A4-9CC0-41F4C737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513" y="914402"/>
            <a:ext cx="2638175" cy="7619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 smtClean="0"/>
              <a:t>Solid State Technology</a:t>
            </a:r>
          </a:p>
          <a:p>
            <a:pPr algn="ctr"/>
            <a:r>
              <a:rPr lang="en-US" sz="2000" dirty="0" smtClean="0"/>
              <a:t>Unified </a:t>
            </a:r>
            <a:r>
              <a:rPr lang="en-US" sz="2000" dirty="0"/>
              <a:t>Platform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2"/>
            <a:ext cx="3352800" cy="539801"/>
          </a:xfrm>
          <a:prstGeom prst="rect">
            <a:avLst/>
          </a:prstGeom>
        </p:spPr>
      </p:pic>
      <p:pic>
        <p:nvPicPr>
          <p:cNvPr id="1026" name="Picture 2" descr="C:\Users\Victor\Desktop\KSI New Website Theme\New Website Pics_Logos\EnergymeetK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888326" cy="280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solidFill>
                  <a:schemeClr val="bg1"/>
                </a:solidFill>
              </a:rPr>
              <a:t>“Not a mechanical panel “</a:t>
            </a:r>
            <a:endParaRPr lang="en-CA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27929"/>
            <a:ext cx="4724400" cy="30300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3213894" cy="3552680"/>
          </a:xfrm>
        </p:spPr>
      </p:pic>
    </p:spTree>
    <p:extLst>
      <p:ext uri="{BB962C8B-B14F-4D97-AF65-F5344CB8AC3E}">
        <p14:creationId xmlns:p14="http://schemas.microsoft.com/office/powerpoint/2010/main" val="23767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64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5C607D-A71F-4A18-9835-47751DB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472" y="76200"/>
            <a:ext cx="5030717" cy="74653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GENIUS Applications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FE461C7-FF45-427F-83D7-18DFBD481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/>
        </p:nvSpPr>
        <p:spPr>
          <a:xfrm>
            <a:off x="192632" y="914400"/>
            <a:ext cx="8763000" cy="502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5020786" cy="3048000"/>
          </a:xfrm>
          <a:prstGeom prst="rect">
            <a:avLst/>
          </a:prstGeom>
        </p:spPr>
      </p:pic>
      <p:pic>
        <p:nvPicPr>
          <p:cNvPr id="2050" name="Picture 2" descr="C:\Users\Victor\Desktop\KSI\Marketing\Brand Assets\Brochures\GENIUS\GENIUS-Revenue-Grade-Billing-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60002"/>
            <a:ext cx="3429000" cy="49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07957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Micro/Nano Grid Controller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1816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>
                <a:solidFill>
                  <a:schemeClr val="bg1"/>
                </a:solidFill>
              </a:rPr>
              <a:t>“True” whole home back up for each load. Grid-tied or off-grid - for solar, storage, wind, generator, fuel cell and EV or any other energy source. Dynamic pricing by circuit and energy source. No essential load panels required.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8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37399</TotalTime>
  <Words>177</Words>
  <Application>Microsoft Office PowerPoint</Application>
  <PresentationFormat>On-screen Show (4:3)</PresentationFormat>
  <Paragraphs>21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RetrospectVTI</vt:lpstr>
      <vt:lpstr>PowerPoint Presentation</vt:lpstr>
      <vt:lpstr>PowerPoint Presentation</vt:lpstr>
      <vt:lpstr>GENIUS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</cp:lastModifiedBy>
  <cp:revision>32</cp:revision>
  <cp:lastPrinted>2020-08-25T17:15:14Z</cp:lastPrinted>
  <dcterms:created xsi:type="dcterms:W3CDTF">2020-08-21T16:12:09Z</dcterms:created>
  <dcterms:modified xsi:type="dcterms:W3CDTF">2021-04-19T16:58:56Z</dcterms:modified>
</cp:coreProperties>
</file>